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4"/>
  </p:notesMasterIdLst>
  <p:sldIdLst>
    <p:sldId id="282" r:id="rId3"/>
    <p:sldId id="283" r:id="rId4"/>
    <p:sldId id="397" r:id="rId5"/>
    <p:sldId id="421" r:id="rId6"/>
    <p:sldId id="398" r:id="rId7"/>
    <p:sldId id="399" r:id="rId8"/>
    <p:sldId id="400" r:id="rId9"/>
    <p:sldId id="401" r:id="rId10"/>
    <p:sldId id="404" r:id="rId11"/>
    <p:sldId id="402" r:id="rId12"/>
    <p:sldId id="405" r:id="rId13"/>
    <p:sldId id="406" r:id="rId14"/>
    <p:sldId id="407" r:id="rId15"/>
    <p:sldId id="408" r:id="rId16"/>
    <p:sldId id="410" r:id="rId17"/>
    <p:sldId id="409" r:id="rId18"/>
    <p:sldId id="411" r:id="rId19"/>
    <p:sldId id="412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2" r:id="rId28"/>
    <p:sldId id="286" r:id="rId29"/>
    <p:sldId id="287" r:id="rId30"/>
    <p:sldId id="288" r:id="rId31"/>
    <p:sldId id="290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63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1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7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2/2/21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20.png"/><Relationship Id="rId5" Type="http://schemas.openxmlformats.org/officeDocument/2006/relationships/image" Target="../media/image15.emf"/><Relationship Id="rId10" Type="http://schemas.openxmlformats.org/officeDocument/2006/relationships/image" Target="../media/image19.png"/><Relationship Id="rId4" Type="http://schemas.openxmlformats.org/officeDocument/2006/relationships/image" Target="../media/image14.emf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2"/>
            <a:r>
              <a:rPr lang="en-US" dirty="0"/>
              <a:t>Where y is the mole/atom fraction of Xe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947538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947538" cy="697499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74414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74414" cy="69749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257011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257011" cy="612540"/>
              </a:xfrm>
              <a:prstGeom prst="rect">
                <a:avLst/>
              </a:prstGeom>
              <a:blipFill>
                <a:blip r:embed="rId4"/>
                <a:stretch>
                  <a:fillRect l="-4000" r="-1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2713627" cy="657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2713627" cy="6577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472856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472856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545312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545312" cy="688971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442720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442720" cy="688971"/>
              </a:xfrm>
              <a:prstGeom prst="rect">
                <a:avLst/>
              </a:prstGeom>
              <a:blipFill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069" y="2705275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0BCA0A7-2880-044C-8C31-7131F608ADE2}"/>
              </a:ext>
            </a:extLst>
          </p:cNvPr>
          <p:cNvSpPr txBox="1"/>
          <p:nvPr/>
        </p:nvSpPr>
        <p:spPr>
          <a:xfrm>
            <a:off x="8994098" y="4445211"/>
            <a:ext cx="2263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gap</a:t>
            </a:r>
            <a:r>
              <a:rPr lang="en-US" dirty="0"/>
              <a:t> = T</a:t>
            </a:r>
            <a:r>
              <a:rPr lang="en-US" baseline="-25000" dirty="0"/>
              <a:t>CI</a:t>
            </a:r>
            <a:r>
              <a:rPr lang="en-US" dirty="0"/>
              <a:t> (clad inner)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clad</a:t>
            </a:r>
            <a:r>
              <a:rPr lang="en-US" dirty="0"/>
              <a:t> = T</a:t>
            </a:r>
            <a:r>
              <a:rPr lang="en-US" baseline="-25000" dirty="0"/>
              <a:t>CO</a:t>
            </a:r>
            <a:r>
              <a:rPr lang="en-US" dirty="0"/>
              <a:t> (clad outer)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first solve for the transition temperatures.</a:t>
            </a:r>
          </a:p>
          <a:p>
            <a:r>
              <a:rPr lang="en-US" dirty="0"/>
              <a:t>Start from the coolant and work inward</a:t>
            </a:r>
          </a:p>
          <a:p>
            <a:r>
              <a:rPr lang="en-US" dirty="0"/>
              <a:t>Then, assume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9F631-8F4F-5A4B-BEB2-743F34F7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94186"/>
              </p:ext>
            </p:extLst>
          </p:nvPr>
        </p:nvGraphicFramePr>
        <p:xfrm>
          <a:off x="1571263" y="2684234"/>
          <a:ext cx="904947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838">
                  <a:extLst>
                    <a:ext uri="{9D8B030D-6E8A-4147-A177-3AD203B41FA5}">
                      <a16:colId xmlns:a16="http://schemas.microsoft.com/office/drawing/2014/main" val="1183644044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674351906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1405538021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75918114"/>
                    </a:ext>
                  </a:extLst>
                </a:gridCol>
                <a:gridCol w="2022121">
                  <a:extLst>
                    <a:ext uri="{9D8B030D-6E8A-4147-A177-3AD203B41FA5}">
                      <a16:colId xmlns:a16="http://schemas.microsoft.com/office/drawing/2014/main" val="113530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Density (g/cm</a:t>
                      </a:r>
                      <a:r>
                        <a:rPr lang="en-US" sz="2000" baseline="30000" dirty="0">
                          <a:effectLst/>
                        </a:rPr>
                        <a:t>3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 Capacity Cp (J/g-K)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Conductivity k (W/cm-K)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Expansion Coefficient a (K</a:t>
                      </a:r>
                      <a:r>
                        <a:rPr lang="en-US" sz="2000" baseline="30000">
                          <a:effectLst/>
                        </a:rPr>
                        <a:t>-1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60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UO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927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Stainless steel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9.6 x 10</a:t>
                      </a:r>
                      <a:r>
                        <a:rPr lang="en-US" sz="2000" baseline="30000" dirty="0">
                          <a:effectLst/>
                        </a:rPr>
                        <a:t>-6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</a:t>
                </a:r>
                <a:r>
                  <a:rPr lang="en-US" b="1" baseline="-25000" dirty="0" err="1"/>
                  <a:t>cool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= 580 K; LHR = 200 W/cm; </a:t>
                </a:r>
                <a:r>
                  <a:rPr lang="en-US" b="1" dirty="0" err="1"/>
                  <a:t>h</a:t>
                </a:r>
                <a:r>
                  <a:rPr lang="en-US" b="1" baseline="-25000" dirty="0" err="1"/>
                  <a:t>cool</a:t>
                </a:r>
                <a:r>
                  <a:rPr lang="en-US" b="1" dirty="0"/>
                  <a:t> = 2.5 W/cm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-K</a:t>
                </a:r>
              </a:p>
              <a:p>
                <a:r>
                  <a:rPr lang="en-US" b="1" dirty="0" err="1"/>
                  <a:t>R</a:t>
                </a:r>
                <a:r>
                  <a:rPr lang="en-US" b="1" baseline="-25000" dirty="0" err="1"/>
                  <a:t>fuel</a:t>
                </a:r>
                <a:r>
                  <a:rPr lang="en-US" b="1" dirty="0"/>
                  <a:t> = 0.5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clad</a:t>
                </a:r>
                <a:r>
                  <a:rPr lang="en-US" b="1" dirty="0"/>
                  <a:t> = 0.06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gap</a:t>
                </a:r>
                <a:r>
                  <a:rPr lang="en-US" b="1" dirty="0"/>
                  <a:t> = 0.003 cm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co</a:t>
                </a:r>
                <a:r>
                  <a:rPr lang="en-US" dirty="0"/>
                  <a:t> = (200)/(2*pi*0.5*2.5)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605.5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+ 605.5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= 628 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 b="-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+ 628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701.5 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+ 701.5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1232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86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D724-1BC1-F249-B5B7-0BCF1544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B1BE-4693-C146-8C3D-C2C0E1CD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2061881"/>
          </a:xfrm>
        </p:spPr>
        <p:txBody>
          <a:bodyPr/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08F0-67BB-9549-B59C-5A32F8CE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CEBD-2AE5-CE43-A4FA-8EFCDF09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857" y="4414370"/>
            <a:ext cx="4140285" cy="17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00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)*(628)</a:t>
            </a:r>
            <a:r>
              <a:rPr lang="en-US" baseline="30000" dirty="0"/>
              <a:t>0.79 </a:t>
            </a:r>
            <a:r>
              <a:rPr lang="en-US" dirty="0"/>
              <a:t>)(1-0.3) + ((0.7x10</a:t>
            </a:r>
            <a:r>
              <a:rPr lang="en-US" baseline="30000" dirty="0"/>
              <a:t>-6</a:t>
            </a:r>
            <a:r>
              <a:rPr lang="en-US" dirty="0"/>
              <a:t>)*(628)</a:t>
            </a:r>
            <a:r>
              <a:rPr lang="en-US" baseline="30000" dirty="0"/>
              <a:t>0.79 </a:t>
            </a:r>
            <a:r>
              <a:rPr lang="en-US" dirty="0"/>
              <a:t>)(0.3) = 1.85E-3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1.85E-3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1.85E-3 / 0.003 = 0.62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200/(2*pi*0.5*0.62) + 628 = 731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731 + 530.5 = 1261.6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30 K</a:t>
            </a:r>
          </a:p>
          <a:p>
            <a:r>
              <a:rPr lang="en-US" dirty="0"/>
              <a:t>Caveat: linear mixing of gases is not the best approach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  <a:blipFill>
                <a:blip r:embed="rId2"/>
                <a:stretch>
                  <a:fillRect l="-290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15" y="2160495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Numerical time integration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74385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DD-59C7-B74C-B061-5F6B72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numerical solutions, deal with derivatives in space/time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A3B6-A377-3B4E-8156-6FF7ABB1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Derivatives in time</a:t>
            </a:r>
          </a:p>
          <a:p>
            <a:pPr lvl="1"/>
            <a:r>
              <a:rPr lang="en-US" dirty="0"/>
              <a:t>Forward Euler’s method (explicit)</a:t>
            </a:r>
          </a:p>
          <a:p>
            <a:pPr lvl="1"/>
            <a:r>
              <a:rPr lang="en-US" dirty="0"/>
              <a:t>Backward Euler’s method (implicit)</a:t>
            </a:r>
          </a:p>
          <a:p>
            <a:r>
              <a:rPr lang="en-US" dirty="0"/>
              <a:t>Derivatives in space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FB3-DB6D-514B-9F95-E115D6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61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C5B-59EA-D74E-87D3-CFC0CFA4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Step forward through time in increments, dt</a:t>
                </a:r>
              </a:p>
              <a:p>
                <a:r>
                  <a:rPr lang="en-US" dirty="0"/>
                  <a:t>The Euler method is a first-order method, which means that the local error (error per step) is proportional to the square of the step size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a function y(t), with a timestep size, 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Euler takes only the first derivative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 is an approximation of the solution to the ODE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  <a:blipFill>
                <a:blip r:embed="rId2"/>
                <a:stretch>
                  <a:fillRect l="-830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9B99-41ED-9D44-9B66-C3DC634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C78B-F2A7-AE4E-A879-A1F385D2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64" y="2160495"/>
            <a:ext cx="4356636" cy="3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4333-4351-7F4D-B209-C97ED58B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Applying to our temperature system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heat conduction equation: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input T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here is T @ t=0, step size dt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dt*T’; 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3430-A425-0E44-9312-4908F4F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31DC1-EA49-5844-8200-70777884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42" y="2771085"/>
            <a:ext cx="4205258" cy="287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60AC4-7261-1047-9C05-4A1DCEBCC728}"/>
              </a:ext>
            </a:extLst>
          </p:cNvPr>
          <p:cNvSpPr txBox="1"/>
          <p:nvPr/>
        </p:nvSpPr>
        <p:spPr>
          <a:xfrm>
            <a:off x="10130971" y="5628362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011AE-151F-E549-8949-A1510A11D749}"/>
              </a:ext>
            </a:extLst>
          </p:cNvPr>
          <p:cNvSpPr txBox="1"/>
          <p:nvPr/>
        </p:nvSpPr>
        <p:spPr>
          <a:xfrm>
            <a:off x="7667428" y="2586419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206872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9110-57C4-FA4A-8020-FD3146F3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B36A-CC87-F643-B2D0-2365448AD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gap and cladding,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flux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4B8E-D45D-1E47-BC96-B76C0CB4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A9039-FD4D-C040-95E7-F334E7D0C2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E4C3D6F-AA58-594A-892F-C445789FD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0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3AC-3AF2-B642-A2B7-35FC33D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Backwards Euler for a function T(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differs from Forward Euler in that here we use (</a:t>
                </a:r>
                <a:r>
                  <a:rPr lang="en-US" dirty="0" err="1"/>
                  <a:t>r,t+dt</a:t>
                </a:r>
                <a:r>
                  <a:rPr lang="en-US" dirty="0"/>
                  <a:t>), instead of 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</a:t>
                </a:r>
                <a:r>
                  <a:rPr lang="en-US" baseline="-25000" dirty="0"/>
                  <a:t>n+1</a:t>
                </a:r>
                <a:r>
                  <a:rPr lang="en-US" dirty="0"/>
                  <a:t> = T</a:t>
                </a:r>
                <a:r>
                  <a:rPr lang="en-US" baseline="-25000" dirty="0"/>
                  <a:t>n</a:t>
                </a:r>
                <a:r>
                  <a:rPr lang="en-US" dirty="0"/>
                  <a:t> + dt T’(</a:t>
                </a:r>
                <a:r>
                  <a:rPr lang="en-US" dirty="0" err="1"/>
                  <a:t>r,t+dt</a:t>
                </a:r>
                <a:r>
                  <a:rPr lang="en-US" dirty="0"/>
                  <a:t>), t</a:t>
                </a:r>
                <a:r>
                  <a:rPr lang="en-US" baseline="-25000" dirty="0"/>
                  <a:t>n+1</a:t>
                </a:r>
                <a:r>
                  <a:rPr lang="en-US" dirty="0"/>
                  <a:t> =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 + </a:t>
                </a:r>
                <a:r>
                  <a:rPr lang="en-US" dirty="0" err="1"/>
                  <a:t>dt</a:t>
                </a:r>
                <a:endParaRPr lang="en-US" dirty="0"/>
              </a:p>
              <a:p>
                <a:r>
                  <a:rPr lang="en-US" dirty="0"/>
                  <a:t>The new approximation appears on both sides of the equation, thus this method needs to solve an algebraic equation for the unknown future state</a:t>
                </a:r>
              </a:p>
              <a:p>
                <a:r>
                  <a:rPr lang="en-US" dirty="0"/>
                  <a:t>This can be done with fixed-point iteration or non-linear solvers</a:t>
                </a:r>
              </a:p>
              <a:p>
                <a:r>
                  <a:rPr lang="en-US" dirty="0"/>
                  <a:t>Improved Euler is a form of explicit Euler (explicit trapezoidal rule), which takes the derivative at the midpoint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  <a:blipFill>
                <a:blip r:embed="rId2"/>
                <a:stretch>
                  <a:fillRect l="-527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B834-2688-814C-8F58-2391449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E9F51-5532-754C-9BBF-85A8497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90" y="2692400"/>
            <a:ext cx="4193309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100BC-8189-8644-836E-91D27D7ABCE9}"/>
              </a:ext>
            </a:extLst>
          </p:cNvPr>
          <p:cNvSpPr txBox="1"/>
          <p:nvPr/>
        </p:nvSpPr>
        <p:spPr>
          <a:xfrm>
            <a:off x="10160000" y="541182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2346A-6A9C-A247-8CF4-BEE684D7DFCA}"/>
              </a:ext>
            </a:extLst>
          </p:cNvPr>
          <p:cNvSpPr txBox="1"/>
          <p:nvPr/>
        </p:nvSpPr>
        <p:spPr>
          <a:xfrm>
            <a:off x="7746752" y="2323068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20655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657-EABE-EB4F-9D4F-E6F8C7D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 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D4E-1694-C44E-BB1D-F1DA0B76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Forward Euler is explicit</a:t>
            </a:r>
          </a:p>
          <a:p>
            <a:pPr lvl="1"/>
            <a:r>
              <a:rPr lang="en-US" dirty="0"/>
              <a:t>Explicit methods calculate the state of a system at a later time from the state of the system at the current time</a:t>
            </a:r>
          </a:p>
          <a:p>
            <a:pPr lvl="1"/>
            <a:r>
              <a:rPr lang="en-US" dirty="0"/>
              <a:t>Can be unstable if step size is too much</a:t>
            </a:r>
          </a:p>
          <a:p>
            <a:r>
              <a:rPr lang="en-US" dirty="0"/>
              <a:t>Backwards Euler is implicit</a:t>
            </a:r>
          </a:p>
          <a:p>
            <a:pPr lvl="1"/>
            <a:r>
              <a:rPr lang="en-US" dirty="0"/>
              <a:t>Implicit methods find a solution by solving an equation involving both the current state of the system and a later state </a:t>
            </a:r>
          </a:p>
          <a:p>
            <a:pPr lvl="1"/>
            <a:r>
              <a:rPr lang="en-US" dirty="0"/>
              <a:t>Implicit require an extra computation and they can be much harder to implement</a:t>
            </a:r>
          </a:p>
          <a:p>
            <a:pPr lvl="1"/>
            <a:r>
              <a:rPr lang="en-US" dirty="0"/>
              <a:t>Implicit methods are used because many problems arising in practice are stiff, for which the use of an explicit method requires very small timesteps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AFB9-C757-6E40-BF70-89EFAB4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Analytical solve of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03572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035" y="2152295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rate, in units of per-length, i.e. W/cm</a:t>
                </a:r>
              </a:p>
              <a:p>
                <a:r>
                  <a:rPr lang="en-US" dirty="0"/>
                  <a:t>Substitute LHR into previous equation on T0-Ts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693" y="3990930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113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into the gap</a:t>
            </a:r>
          </a:p>
          <a:p>
            <a:r>
              <a:rPr lang="en-US" dirty="0"/>
              <a:t>Gap thickness = R</a:t>
            </a:r>
            <a:r>
              <a:rPr lang="en-US" baseline="-25000" dirty="0"/>
              <a:t>IC</a:t>
            </a:r>
            <a:r>
              <a:rPr lang="en-US" dirty="0"/>
              <a:t>-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R</a:t>
            </a:r>
            <a:r>
              <a:rPr lang="en-US" baseline="-25000" dirty="0"/>
              <a:t>OC</a:t>
            </a:r>
            <a:r>
              <a:rPr lang="en-US" dirty="0"/>
              <a:t>-R</a:t>
            </a:r>
            <a:r>
              <a:rPr lang="en-US" baseline="-25000" dirty="0"/>
              <a:t>IC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804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=R</a:t>
            </a:r>
            <a:r>
              <a:rPr lang="en-US" sz="1600" baseline="-25000" dirty="0"/>
              <a:t>IC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796687" y="2823500"/>
                <a:ext cx="3066032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687" y="2823500"/>
                <a:ext cx="3066032" cy="69749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88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=R</a:t>
            </a:r>
            <a:r>
              <a:rPr lang="en-US" sz="1600" baseline="-25000" dirty="0"/>
              <a:t>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4372</TotalTime>
  <Words>1863</Words>
  <Application>Microsoft Macintosh PowerPoint</Application>
  <PresentationFormat>Widescreen</PresentationFormat>
  <Paragraphs>288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ＭＳ Ｐゴシック</vt:lpstr>
      <vt:lpstr>Arial</vt:lpstr>
      <vt:lpstr>Calibri</vt:lpstr>
      <vt:lpstr>Cambria Math</vt:lpstr>
      <vt:lpstr>Times New Roman</vt:lpstr>
      <vt:lpstr>NCStateU-horizontal-left-logo</vt:lpstr>
      <vt:lpstr>1_NCStateU-horizontal-left-logo</vt:lpstr>
      <vt:lpstr>Nuclear Fuel Performance</vt:lpstr>
      <vt:lpstr>Last Time</vt:lpstr>
      <vt:lpstr>Last Time</vt:lpstr>
      <vt:lpstr>Analytical solve of heat conduction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  <vt:lpstr>Numerical time integration </vt:lpstr>
      <vt:lpstr>For numerical solutions, deal with derivatives in space/time</vt:lpstr>
      <vt:lpstr>Forward Euler</vt:lpstr>
      <vt:lpstr>Forward Euler</vt:lpstr>
      <vt:lpstr>Backwards Euler</vt:lpstr>
      <vt:lpstr>Explicit vs Implicit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W. Beeler</cp:lastModifiedBy>
  <cp:revision>55</cp:revision>
  <dcterms:created xsi:type="dcterms:W3CDTF">2020-01-14T14:36:13Z</dcterms:created>
  <dcterms:modified xsi:type="dcterms:W3CDTF">2021-02-02T21:08:47Z</dcterms:modified>
</cp:coreProperties>
</file>